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330" r:id="rId4"/>
    <p:sldId id="331" r:id="rId5"/>
    <p:sldId id="325" r:id="rId6"/>
    <p:sldId id="328" r:id="rId7"/>
    <p:sldId id="326" r:id="rId8"/>
    <p:sldId id="332" r:id="rId9"/>
    <p:sldId id="329" r:id="rId10"/>
    <p:sldId id="323" r:id="rId11"/>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92" autoAdjust="0"/>
    <p:restoredTop sz="94660"/>
  </p:normalViewPr>
  <p:slideViewPr>
    <p:cSldViewPr snapToGrid="0">
      <p:cViewPr varScale="1">
        <p:scale>
          <a:sx n="108" d="100"/>
          <a:sy n="108" d="100"/>
        </p:scale>
        <p:origin x="114"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CC13AC3A-8E90-4C4D-B625-34D9119806E8}" type="datetimeFigureOut">
              <a:rPr lang="tr-TR" smtClean="0"/>
              <a:t>31.10.2023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2171290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C13AC3A-8E90-4C4D-B625-34D9119806E8}" type="datetimeFigureOut">
              <a:rPr lang="tr-TR" smtClean="0"/>
              <a:t>31.10.2023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409673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C13AC3A-8E90-4C4D-B625-34D9119806E8}" type="datetimeFigureOut">
              <a:rPr lang="tr-TR" smtClean="0"/>
              <a:t>31.10.2023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1059323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0693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CC13AC3A-8E90-4C4D-B625-34D9119806E8}" type="datetimeFigureOut">
              <a:rPr lang="tr-TR" smtClean="0"/>
              <a:t>31.10.2023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2120264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CC13AC3A-8E90-4C4D-B625-34D9119806E8}" type="datetimeFigureOut">
              <a:rPr lang="tr-TR" smtClean="0"/>
              <a:t>31.10.2023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247162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CC13AC3A-8E90-4C4D-B625-34D9119806E8}" type="datetimeFigureOut">
              <a:rPr lang="tr-TR" smtClean="0"/>
              <a:t>31.10.2023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206004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CC13AC3A-8E90-4C4D-B625-34D9119806E8}" type="datetimeFigureOut">
              <a:rPr lang="tr-TR" smtClean="0"/>
              <a:t>31.10.2023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216202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C13AC3A-8E90-4C4D-B625-34D9119806E8}" type="datetimeFigureOut">
              <a:rPr lang="tr-TR" smtClean="0"/>
              <a:t>31.10.2023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285393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C13AC3A-8E90-4C4D-B625-34D9119806E8}" type="datetimeFigureOut">
              <a:rPr lang="tr-TR" smtClean="0"/>
              <a:t>31.10.2023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106944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CC13AC3A-8E90-4C4D-B625-34D9119806E8}" type="datetimeFigureOut">
              <a:rPr lang="tr-TR" smtClean="0"/>
              <a:t>31.10.2023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3683328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CC13AC3A-8E90-4C4D-B625-34D9119806E8}" type="datetimeFigureOut">
              <a:rPr lang="tr-TR" smtClean="0"/>
              <a:t>31.10.2023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448DC5-D971-42B0-8DCA-9F3B3AABEFBB}" type="slidenum">
              <a:rPr lang="tr-TR" smtClean="0"/>
              <a:t>‹#›</a:t>
            </a:fld>
            <a:endParaRPr lang="tr-TR"/>
          </a:p>
        </p:txBody>
      </p:sp>
    </p:spTree>
    <p:extLst>
      <p:ext uri="{BB962C8B-B14F-4D97-AF65-F5344CB8AC3E}">
        <p14:creationId xmlns:p14="http://schemas.microsoft.com/office/powerpoint/2010/main" val="2337326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3AC3A-8E90-4C4D-B625-34D9119806E8}" type="datetimeFigureOut">
              <a:rPr lang="tr-TR" smtClean="0"/>
              <a:t>31.10.2023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448DC5-D971-42B0-8DCA-9F3B3AABEFBB}" type="slidenum">
              <a:rPr lang="tr-TR" smtClean="0"/>
              <a:t>‹#›</a:t>
            </a:fld>
            <a:endParaRPr lang="tr-TR"/>
          </a:p>
        </p:txBody>
      </p:sp>
    </p:spTree>
    <p:extLst>
      <p:ext uri="{BB962C8B-B14F-4D97-AF65-F5344CB8AC3E}">
        <p14:creationId xmlns:p14="http://schemas.microsoft.com/office/powerpoint/2010/main" val="2890378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Resim 16">
            <a:extLst>
              <a:ext uri="{FF2B5EF4-FFF2-40B4-BE49-F238E27FC236}">
                <a16:creationId xmlns:a16="http://schemas.microsoft.com/office/drawing/2014/main" id="{63F52002-049D-498D-B56F-27BD9C71B1B8}"/>
              </a:ext>
            </a:extLst>
          </p:cNvPr>
          <p:cNvPicPr>
            <a:picLocks noChangeAspect="1"/>
          </p:cNvPicPr>
          <p:nvPr/>
        </p:nvPicPr>
        <p:blipFill rotWithShape="1">
          <a:blip r:embed="rId2">
            <a:extLst>
              <a:ext uri="{28A0092B-C50C-407E-A947-70E740481C1C}">
                <a14:useLocalDpi xmlns:a14="http://schemas.microsoft.com/office/drawing/2010/main" val="0"/>
              </a:ext>
            </a:extLst>
          </a:blip>
          <a:srcRect t="1031" b="1031"/>
          <a:stretch/>
        </p:blipFill>
        <p:spPr>
          <a:xfrm>
            <a:off x="214" y="-333375"/>
            <a:ext cx="12191785" cy="7173376"/>
          </a:xfrm>
          <a:prstGeom prst="rect">
            <a:avLst/>
          </a:prstGeom>
        </p:spPr>
      </p:pic>
      <p:sp>
        <p:nvSpPr>
          <p:cNvPr id="3" name="object 3"/>
          <p:cNvSpPr txBox="1"/>
          <p:nvPr/>
        </p:nvSpPr>
        <p:spPr>
          <a:xfrm>
            <a:off x="94077" y="6039734"/>
            <a:ext cx="2851961" cy="484748"/>
          </a:xfrm>
          <a:prstGeom prst="rect">
            <a:avLst/>
          </a:prstGeom>
        </p:spPr>
        <p:txBody>
          <a:bodyPr vert="horz" wrap="square" lIns="0" tIns="12700" rIns="0" bIns="0" rtlCol="0">
            <a:spAutoFit/>
          </a:bodyPr>
          <a:lstStyle/>
          <a:p>
            <a:pPr algn="ctr">
              <a:lnSpc>
                <a:spcPct val="100000"/>
              </a:lnSpc>
            </a:pPr>
            <a:r>
              <a:rPr sz="1200" b="1" spc="-5" dirty="0">
                <a:latin typeface="Soho Gothic Pro" panose="020B0503030504020204" pitchFamily="34" charset="-94"/>
                <a:cs typeface="Calibri"/>
              </a:rPr>
              <a:t>ÖĞRENCİ </a:t>
            </a:r>
            <a:r>
              <a:rPr sz="1200" b="1" dirty="0">
                <a:latin typeface="Soho Gothic Pro" panose="020B0503030504020204" pitchFamily="34" charset="-94"/>
                <a:cs typeface="Calibri"/>
              </a:rPr>
              <a:t>İŞLERİ </a:t>
            </a:r>
            <a:r>
              <a:rPr sz="1200" b="1" spc="-10" dirty="0">
                <a:latin typeface="Soho Gothic Pro" panose="020B0503030504020204" pitchFamily="34" charset="-94"/>
                <a:cs typeface="Calibri"/>
              </a:rPr>
              <a:t>DAİRE</a:t>
            </a:r>
            <a:r>
              <a:rPr sz="1200" b="1" spc="-25" dirty="0">
                <a:latin typeface="Soho Gothic Pro" panose="020B0503030504020204" pitchFamily="34" charset="-94"/>
                <a:cs typeface="Calibri"/>
              </a:rPr>
              <a:t> </a:t>
            </a:r>
            <a:r>
              <a:rPr sz="1200" b="1" spc="-5" dirty="0">
                <a:latin typeface="Soho Gothic Pro" panose="020B0503030504020204" pitchFamily="34" charset="-94"/>
                <a:cs typeface="Calibri"/>
              </a:rPr>
              <a:t>BAŞKAN</a:t>
            </a:r>
            <a:r>
              <a:rPr lang="tr-TR" sz="1200" b="1" spc="-5" dirty="0">
                <a:latin typeface="Soho Gothic Pro" panose="020B0503030504020204" pitchFamily="34" charset="-94"/>
                <a:cs typeface="Calibri"/>
              </a:rPr>
              <a:t>LIĞI</a:t>
            </a:r>
            <a:endParaRPr sz="1200" b="1" dirty="0">
              <a:latin typeface="Soho Gothic Pro" panose="020B0503030504020204" pitchFamily="34" charset="-94"/>
              <a:cs typeface="Calibri"/>
            </a:endParaRPr>
          </a:p>
          <a:p>
            <a:pPr marL="56515" algn="ctr">
              <a:lnSpc>
                <a:spcPct val="100000"/>
              </a:lnSpc>
              <a:spcBef>
                <a:spcPts val="770"/>
              </a:spcBef>
            </a:pPr>
            <a:r>
              <a:rPr sz="1200" b="1" dirty="0">
                <a:latin typeface="Soho Gothic Pro" panose="020B0503030504020204" pitchFamily="34" charset="-94"/>
                <a:cs typeface="Calibri"/>
              </a:rPr>
              <a:t>202</a:t>
            </a:r>
            <a:r>
              <a:rPr lang="tr-TR" sz="1200" b="1" dirty="0">
                <a:latin typeface="Soho Gothic Pro" panose="020B0503030504020204" pitchFamily="34" charset="-94"/>
                <a:cs typeface="Calibri"/>
              </a:rPr>
              <a:t>3</a:t>
            </a:r>
            <a:endParaRPr sz="1200" b="1" dirty="0">
              <a:latin typeface="Soho Gothic Pro" panose="020B0503030504020204" pitchFamily="34" charset="-94"/>
              <a:cs typeface="Calibri"/>
            </a:endParaRPr>
          </a:p>
        </p:txBody>
      </p:sp>
      <p:sp>
        <p:nvSpPr>
          <p:cNvPr id="4" name="Metin kutusu 3">
            <a:extLst>
              <a:ext uri="{FF2B5EF4-FFF2-40B4-BE49-F238E27FC236}">
                <a16:creationId xmlns:a16="http://schemas.microsoft.com/office/drawing/2014/main" id="{0E90AF82-5304-408A-8AAA-AA9301495FA2}"/>
              </a:ext>
            </a:extLst>
          </p:cNvPr>
          <p:cNvSpPr txBox="1"/>
          <p:nvPr/>
        </p:nvSpPr>
        <p:spPr>
          <a:xfrm>
            <a:off x="9592934" y="5965847"/>
            <a:ext cx="2160495" cy="307777"/>
          </a:xfrm>
          <a:prstGeom prst="rect">
            <a:avLst/>
          </a:prstGeom>
          <a:noFill/>
        </p:spPr>
        <p:txBody>
          <a:bodyPr wrap="square" rtlCol="0">
            <a:spAutoFit/>
          </a:bodyPr>
          <a:lstStyle/>
          <a:p>
            <a:r>
              <a:rPr lang="tr-TR" sz="1400" dirty="0">
                <a:latin typeface="Soho Gothic Pro" panose="020B0503030504020204" pitchFamily="34" charset="-94"/>
              </a:rPr>
              <a:t>HİZMET İÇİ EĞİTİM</a:t>
            </a:r>
          </a:p>
        </p:txBody>
      </p:sp>
      <p:pic>
        <p:nvPicPr>
          <p:cNvPr id="7" name="Grafik 6" descr="Aylık takvim">
            <a:extLst>
              <a:ext uri="{FF2B5EF4-FFF2-40B4-BE49-F238E27FC236}">
                <a16:creationId xmlns:a16="http://schemas.microsoft.com/office/drawing/2014/main" id="{5501369E-84DE-4D9A-B96C-A2E3D3E0660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08620" y="6235275"/>
            <a:ext cx="311775" cy="311775"/>
          </a:xfrm>
          <a:prstGeom prst="rect">
            <a:avLst/>
          </a:prstGeom>
        </p:spPr>
      </p:pic>
      <p:pic>
        <p:nvPicPr>
          <p:cNvPr id="9" name="Grafik 8" descr="Saat">
            <a:extLst>
              <a:ext uri="{FF2B5EF4-FFF2-40B4-BE49-F238E27FC236}">
                <a16:creationId xmlns:a16="http://schemas.microsoft.com/office/drawing/2014/main" id="{176413C9-0BC6-47DD-B5E0-9007F4F9C55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220317" y="6235274"/>
            <a:ext cx="311776" cy="311776"/>
          </a:xfrm>
          <a:prstGeom prst="rect">
            <a:avLst/>
          </a:prstGeom>
        </p:spPr>
      </p:pic>
      <p:sp>
        <p:nvSpPr>
          <p:cNvPr id="10" name="Metin kutusu 9">
            <a:extLst>
              <a:ext uri="{FF2B5EF4-FFF2-40B4-BE49-F238E27FC236}">
                <a16:creationId xmlns:a16="http://schemas.microsoft.com/office/drawing/2014/main" id="{D37B5927-3C77-4F08-B065-D03E217D0F79}"/>
              </a:ext>
            </a:extLst>
          </p:cNvPr>
          <p:cNvSpPr txBox="1"/>
          <p:nvPr/>
        </p:nvSpPr>
        <p:spPr>
          <a:xfrm>
            <a:off x="10673182" y="6216705"/>
            <a:ext cx="596122" cy="307777"/>
          </a:xfrm>
          <a:prstGeom prst="rect">
            <a:avLst/>
          </a:prstGeom>
          <a:noFill/>
        </p:spPr>
        <p:txBody>
          <a:bodyPr wrap="square" rtlCol="0">
            <a:spAutoFit/>
          </a:bodyPr>
          <a:lstStyle/>
          <a:p>
            <a:r>
              <a:rPr lang="tr-TR" sz="1400" dirty="0"/>
              <a:t>10.00</a:t>
            </a:r>
          </a:p>
        </p:txBody>
      </p:sp>
      <p:sp>
        <p:nvSpPr>
          <p:cNvPr id="11" name="Metin kutusu 10">
            <a:extLst>
              <a:ext uri="{FF2B5EF4-FFF2-40B4-BE49-F238E27FC236}">
                <a16:creationId xmlns:a16="http://schemas.microsoft.com/office/drawing/2014/main" id="{771B4382-1E35-478A-824C-3BC1C580E4B3}"/>
              </a:ext>
            </a:extLst>
          </p:cNvPr>
          <p:cNvSpPr txBox="1"/>
          <p:nvPr/>
        </p:nvSpPr>
        <p:spPr>
          <a:xfrm>
            <a:off x="9245961" y="6247552"/>
            <a:ext cx="1036304" cy="307777"/>
          </a:xfrm>
          <a:prstGeom prst="rect">
            <a:avLst/>
          </a:prstGeom>
          <a:noFill/>
        </p:spPr>
        <p:txBody>
          <a:bodyPr wrap="square" rtlCol="0">
            <a:spAutoFit/>
          </a:bodyPr>
          <a:lstStyle/>
          <a:p>
            <a:r>
              <a:rPr lang="tr-TR" sz="1400" dirty="0"/>
              <a:t>31.10.2023</a:t>
            </a:r>
          </a:p>
        </p:txBody>
      </p:sp>
      <p:sp>
        <p:nvSpPr>
          <p:cNvPr id="12" name="object 3">
            <a:extLst>
              <a:ext uri="{FF2B5EF4-FFF2-40B4-BE49-F238E27FC236}">
                <a16:creationId xmlns:a16="http://schemas.microsoft.com/office/drawing/2014/main" id="{7D21C422-5486-40BF-B47F-2BB79CBA4BAE}"/>
              </a:ext>
            </a:extLst>
          </p:cNvPr>
          <p:cNvSpPr txBox="1"/>
          <p:nvPr/>
        </p:nvSpPr>
        <p:spPr>
          <a:xfrm>
            <a:off x="3721061" y="4990729"/>
            <a:ext cx="4489899" cy="1049005"/>
          </a:xfrm>
          <a:prstGeom prst="rect">
            <a:avLst/>
          </a:prstGeom>
        </p:spPr>
        <p:txBody>
          <a:bodyPr vert="horz" wrap="square" lIns="0" tIns="12700" rIns="0" bIns="0" rtlCol="0">
            <a:spAutoFit/>
          </a:bodyPr>
          <a:lstStyle/>
          <a:p>
            <a:pPr algn="ctr">
              <a:lnSpc>
                <a:spcPct val="100000"/>
              </a:lnSpc>
            </a:pPr>
            <a:r>
              <a:rPr lang="tr-TR" b="1" spc="-5" dirty="0">
                <a:solidFill>
                  <a:srgbClr val="FFFFFF"/>
                </a:solidFill>
                <a:latin typeface="Soho Gothic Pro Light" panose="020B0303030504020204" pitchFamily="34" charset="-94"/>
                <a:cs typeface="Calibri"/>
              </a:rPr>
              <a:t>EĞİTİCİLER</a:t>
            </a:r>
            <a:endParaRPr lang="tr-TR" dirty="0">
              <a:latin typeface="Soho Gothic Pro Light" panose="020B0303030504020204" pitchFamily="34" charset="-94"/>
              <a:cs typeface="Calibri"/>
            </a:endParaRPr>
          </a:p>
          <a:p>
            <a:pPr marL="56515">
              <a:lnSpc>
                <a:spcPct val="100000"/>
              </a:lnSpc>
              <a:spcBef>
                <a:spcPts val="770"/>
              </a:spcBef>
            </a:pPr>
            <a:r>
              <a:rPr lang="tr-TR" b="1" dirty="0">
                <a:solidFill>
                  <a:srgbClr val="FFFFFF"/>
                </a:solidFill>
                <a:latin typeface="Soho Gothic Pro Light" panose="020B0303030504020204" pitchFamily="34" charset="-94"/>
                <a:cs typeface="Calibri"/>
              </a:rPr>
              <a:t>Şube Müdürü		Şube Müdürü</a:t>
            </a:r>
          </a:p>
          <a:p>
            <a:pPr marL="56515">
              <a:lnSpc>
                <a:spcPct val="100000"/>
              </a:lnSpc>
              <a:spcBef>
                <a:spcPts val="770"/>
              </a:spcBef>
            </a:pPr>
            <a:r>
              <a:rPr lang="tr-TR" dirty="0">
                <a:solidFill>
                  <a:schemeClr val="bg1"/>
                </a:solidFill>
                <a:latin typeface="Soho Gothic Pro Light" panose="020B0303030504020204" pitchFamily="34" charset="-94"/>
                <a:cs typeface="Calibri"/>
              </a:rPr>
              <a:t>Mustafa PARLAK	                  Taner ÇOĞAN</a:t>
            </a:r>
            <a:endParaRPr dirty="0">
              <a:solidFill>
                <a:schemeClr val="bg1"/>
              </a:solidFill>
              <a:latin typeface="Soho Gothic Pro Light" panose="020B0303030504020204" pitchFamily="34" charset="-94"/>
              <a:cs typeface="Calibri"/>
            </a:endParaRPr>
          </a:p>
        </p:txBody>
      </p:sp>
      <p:sp>
        <p:nvSpPr>
          <p:cNvPr id="13" name="object 3">
            <a:extLst>
              <a:ext uri="{FF2B5EF4-FFF2-40B4-BE49-F238E27FC236}">
                <a16:creationId xmlns:a16="http://schemas.microsoft.com/office/drawing/2014/main" id="{B53945D0-8EE8-4BED-947E-75F516D717C2}"/>
              </a:ext>
            </a:extLst>
          </p:cNvPr>
          <p:cNvSpPr txBox="1"/>
          <p:nvPr/>
        </p:nvSpPr>
        <p:spPr>
          <a:xfrm>
            <a:off x="1835943" y="4088926"/>
            <a:ext cx="8080414" cy="628377"/>
          </a:xfrm>
          <a:prstGeom prst="rect">
            <a:avLst/>
          </a:prstGeom>
        </p:spPr>
        <p:txBody>
          <a:bodyPr vert="horz" wrap="square" lIns="0" tIns="12700" rIns="0" bIns="0" rtlCol="0">
            <a:spAutoFit/>
          </a:bodyPr>
          <a:lstStyle/>
          <a:p>
            <a:pPr marL="342900" indent="-342900" algn="ctr">
              <a:buFont typeface="Arial" panose="020B0604020202020204" pitchFamily="34" charset="0"/>
              <a:buChar char="•"/>
            </a:pPr>
            <a:r>
              <a:rPr lang="tr-TR" sz="2000" dirty="0">
                <a:solidFill>
                  <a:schemeClr val="bg1"/>
                </a:solidFill>
                <a:latin typeface="Times New Roman" panose="02020603050405020304" pitchFamily="18" charset="0"/>
                <a:cs typeface="Times New Roman" panose="02020603050405020304" pitchFamily="18" charset="0"/>
              </a:rPr>
              <a:t>Ön Lisans ve Lisans Eğitim-Öğretim Sınav Yönetmeliği</a:t>
            </a:r>
          </a:p>
          <a:p>
            <a:pPr marL="342900" indent="-342900" algn="ctr">
              <a:buFont typeface="Arial" panose="020B0604020202020204" pitchFamily="34" charset="0"/>
              <a:buChar char="•"/>
            </a:pPr>
            <a:r>
              <a:rPr lang="tr-TR" sz="2000" dirty="0">
                <a:solidFill>
                  <a:schemeClr val="bg1"/>
                </a:solidFill>
                <a:latin typeface="Times New Roman" panose="02020603050405020304" pitchFamily="18" charset="0"/>
                <a:cs typeface="Times New Roman" panose="02020603050405020304" pitchFamily="18" charset="0"/>
              </a:rPr>
              <a:t>Öğrenci İşleri Bilgi Sistemi</a:t>
            </a:r>
            <a:endParaRPr sz="2400" dirty="0">
              <a:solidFill>
                <a:schemeClr val="bg1"/>
              </a:solidFill>
              <a:latin typeface="Times New Roman" panose="02020603050405020304" pitchFamily="18" charset="0"/>
              <a:cs typeface="Times New Roman" panose="02020603050405020304" pitchFamily="18" charset="0"/>
            </a:endParaRPr>
          </a:p>
        </p:txBody>
      </p:sp>
      <p:pic>
        <p:nvPicPr>
          <p:cNvPr id="15" name="Resim 14">
            <a:extLst>
              <a:ext uri="{FF2B5EF4-FFF2-40B4-BE49-F238E27FC236}">
                <a16:creationId xmlns:a16="http://schemas.microsoft.com/office/drawing/2014/main" id="{B7AE9334-2010-4C5D-A124-6A35327E0F9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1825" y="221565"/>
            <a:ext cx="3887325" cy="17492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2" name="Dikdörtgen 1"/>
          <p:cNvSpPr/>
          <p:nvPr/>
        </p:nvSpPr>
        <p:spPr>
          <a:xfrm>
            <a:off x="4242327" y="2967335"/>
            <a:ext cx="3707362" cy="3785652"/>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Soru - Cevap</a:t>
            </a:r>
            <a:br>
              <a:rPr kumimoji="0" lang="tr-TR"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br>
            <a:endParaRPr kumimoji="0" lang="tr-TR"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Öğrenci İşleri Daire Başkanlığı</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200" dirty="0">
                <a:ln w="0"/>
                <a:solidFill>
                  <a:prstClr val="black"/>
                </a:solidFill>
                <a:effectLst>
                  <a:outerShdw blurRad="38100" dist="19050" dir="2700000" algn="tl" rotWithShape="0">
                    <a:prstClr val="black">
                      <a:alpha val="40000"/>
                    </a:prstClr>
                  </a:outerShdw>
                </a:effectLst>
                <a:latin typeface="Calibri" panose="020F0502020204030204"/>
              </a:rPr>
              <a:t>2023</a:t>
            </a:r>
            <a:endParaRPr kumimoji="0" lang="tr-TR" sz="12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137523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6" name="İçerik Yer Tutucusu 5"/>
          <p:cNvSpPr>
            <a:spLocks noGrp="1"/>
          </p:cNvSpPr>
          <p:nvPr>
            <p:ph idx="1"/>
          </p:nvPr>
        </p:nvSpPr>
        <p:spPr>
          <a:xfrm>
            <a:off x="307818" y="2281645"/>
            <a:ext cx="11534115" cy="4390759"/>
          </a:xfrm>
        </p:spPr>
        <p:txBody>
          <a:bodyPr>
            <a:normAutofit/>
          </a:bodyPr>
          <a:lstStyle/>
          <a:p>
            <a:pPr marL="0" indent="0" algn="just">
              <a:buNone/>
            </a:pPr>
            <a:endParaRPr lang="tr-TR" sz="1500" dirty="0">
              <a:solidFill>
                <a:srgbClr val="0070C0"/>
              </a:solidFill>
              <a:latin typeface="Arial" panose="020B0604020202020204" pitchFamily="34" charset="0"/>
              <a:cs typeface="Arial" panose="020B0604020202020204" pitchFamily="34" charset="0"/>
            </a:endParaRPr>
          </a:p>
          <a:p>
            <a:pPr marL="0" indent="0" algn="just">
              <a:buNone/>
            </a:pPr>
            <a:r>
              <a:rPr lang="tr-TR" sz="1500" dirty="0">
                <a:solidFill>
                  <a:srgbClr val="0070C0"/>
                </a:solidFill>
                <a:latin typeface="Constantia" panose="02030602050306030303" pitchFamily="18" charset="0"/>
                <a:cs typeface="Arial" panose="020B0604020202020204" pitchFamily="34" charset="0"/>
              </a:rPr>
              <a:t>Danışman İşlemleri</a:t>
            </a:r>
          </a:p>
          <a:p>
            <a:pPr algn="just">
              <a:buFontTx/>
              <a:buChar char="-"/>
            </a:pPr>
            <a:r>
              <a:rPr lang="tr-TR" sz="1500" dirty="0">
                <a:latin typeface="Constantia" panose="02030602050306030303" pitchFamily="18" charset="0"/>
                <a:cs typeface="Arial" panose="020B0604020202020204" pitchFamily="34" charset="0"/>
              </a:rPr>
              <a:t>Her öğrenci için bir danışman görevlendirilir. Danışman, eğitim-öğretim çalışmaları ve Üniversite yaşamı ile ilgili sorunların çözümünde öğrenciye yardımcı olur.</a:t>
            </a:r>
          </a:p>
          <a:p>
            <a:pPr algn="just">
              <a:buFontTx/>
              <a:buChar char="-"/>
            </a:pPr>
            <a:r>
              <a:rPr lang="tr-TR" sz="1500" dirty="0">
                <a:latin typeface="Constantia" panose="02030602050306030303" pitchFamily="18" charset="0"/>
                <a:cs typeface="Arial" panose="020B0604020202020204" pitchFamily="34" charset="0"/>
              </a:rPr>
              <a:t>Öğrenci, ilgili yönetim kurulunca kabul edilmiş bir mazereti yoksa kaydını yenilemek zorundadır. Kaydını yenilemeyen öğrenci o yarıyıl kaydını yenilememiş sayılır ve öğrencilik haklarından yararlanamaz. </a:t>
            </a:r>
          </a:p>
          <a:p>
            <a:pPr algn="just">
              <a:buFontTx/>
              <a:buChar char="-"/>
            </a:pPr>
            <a:r>
              <a:rPr lang="tr-TR" sz="1500" dirty="0">
                <a:latin typeface="Constantia" panose="02030602050306030303" pitchFamily="18" charset="0"/>
                <a:cs typeface="Arial" panose="020B0604020202020204" pitchFamily="34" charset="0"/>
              </a:rPr>
              <a:t> Ders alma ve seçme işlemlerinin ilgili mevzuata ve ders planlarına uygunluğunu değerlendirir ve onay verir. </a:t>
            </a:r>
          </a:p>
          <a:p>
            <a:pPr algn="just">
              <a:buFontTx/>
              <a:buChar char="-"/>
            </a:pPr>
            <a:r>
              <a:rPr lang="tr-TR" sz="1500" dirty="0">
                <a:latin typeface="Constantia" panose="02030602050306030303" pitchFamily="18" charset="0"/>
                <a:cs typeface="Arial" panose="020B0604020202020204" pitchFamily="34" charset="0"/>
              </a:rPr>
              <a:t>Genel not ortalaması 1,80’in altında olan ön lisans ve lisans öğrencileri, takip eden yarıyılda en fazla 30 </a:t>
            </a:r>
            <a:r>
              <a:rPr lang="tr-TR" sz="1500" dirty="0" err="1">
                <a:latin typeface="Constantia" panose="02030602050306030303" pitchFamily="18" charset="0"/>
                <a:cs typeface="Arial" panose="020B0604020202020204" pitchFamily="34" charset="0"/>
              </a:rPr>
              <a:t>AKTS’lik</a:t>
            </a:r>
            <a:r>
              <a:rPr lang="tr-TR" sz="1500" dirty="0">
                <a:latin typeface="Constantia" panose="02030602050306030303" pitchFamily="18" charset="0"/>
                <a:cs typeface="Arial" panose="020B0604020202020204" pitchFamily="34" charset="0"/>
              </a:rPr>
              <a:t>, Genel not ortalaması her yarıyıl sonunda 1,80 ve üzerinde olan ön lisans ve lisans öğrencileri ise takip eden yarıyılda en fazla 45 </a:t>
            </a:r>
            <a:r>
              <a:rPr lang="tr-TR" sz="1500" dirty="0" err="1">
                <a:latin typeface="Constantia" panose="02030602050306030303" pitchFamily="18" charset="0"/>
                <a:cs typeface="Arial" panose="020B0604020202020204" pitchFamily="34" charset="0"/>
              </a:rPr>
              <a:t>AKTS’lik</a:t>
            </a:r>
            <a:r>
              <a:rPr lang="tr-TR" sz="1500" dirty="0">
                <a:latin typeface="Constantia" panose="02030602050306030303" pitchFamily="18" charset="0"/>
                <a:cs typeface="Arial" panose="020B0604020202020204" pitchFamily="34" charset="0"/>
              </a:rPr>
              <a:t> derse kayıt yaptırabilirler.</a:t>
            </a:r>
          </a:p>
          <a:p>
            <a:pPr algn="just">
              <a:buFontTx/>
              <a:buChar char="-"/>
            </a:pPr>
            <a:r>
              <a:rPr lang="tr-TR" sz="1500" dirty="0">
                <a:latin typeface="Constantia" panose="02030602050306030303" pitchFamily="18" charset="0"/>
                <a:cs typeface="Arial" panose="020B0604020202020204" pitchFamily="34" charset="0"/>
              </a:rPr>
              <a:t>Beşinci yarıyıldan itibaren bulunduğu yarıyıla kadar tüm derslerini alıp başarmış olmak şartı ile genel not ortalaması 3,00 ve üstünde olan lisans öğrencileri; danışmanlarının onayı ile bir üst sınıftan kredi sınırları içerisinde kalarak derslere kayıt yaptırabilirler. </a:t>
            </a:r>
          </a:p>
          <a:p>
            <a:pPr algn="just">
              <a:buFontTx/>
              <a:buChar char="-"/>
            </a:pPr>
            <a:r>
              <a:rPr lang="tr-TR" sz="1500" dirty="0">
                <a:latin typeface="Constantia" panose="02030602050306030303" pitchFamily="18" charset="0"/>
                <a:cs typeface="Arial" panose="020B0604020202020204" pitchFamily="34" charset="0"/>
              </a:rPr>
              <a:t>Öğrencinin Ders kaydı sırasında seçtiği ders, önceki dönemlerinde alınan bir dersin alttan veya not yükseltme şeklindeki bir  tekrarı şeklinde ise saydırılacak dersin yanında bulunan "Bu Derse Saydır" butonu kullanılarak dersler ilişkilendirilir. Saydırma işlemi yapılmadığı takdirde öğrencinin ortalamaları hatalı hesaplanacaktır. </a:t>
            </a:r>
          </a:p>
        </p:txBody>
      </p:sp>
    </p:spTree>
    <p:extLst>
      <p:ext uri="{BB962C8B-B14F-4D97-AF65-F5344CB8AC3E}">
        <p14:creationId xmlns:p14="http://schemas.microsoft.com/office/powerpoint/2010/main" val="135855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6" name="İçerik Yer Tutucusu 5"/>
          <p:cNvSpPr>
            <a:spLocks noGrp="1"/>
          </p:cNvSpPr>
          <p:nvPr>
            <p:ph idx="1"/>
          </p:nvPr>
        </p:nvSpPr>
        <p:spPr>
          <a:xfrm>
            <a:off x="307818" y="2281645"/>
            <a:ext cx="11534115" cy="4390759"/>
          </a:xfrm>
        </p:spPr>
        <p:txBody>
          <a:bodyPr>
            <a:normAutofit/>
          </a:bodyPr>
          <a:lstStyle/>
          <a:p>
            <a:pPr marL="0" indent="0" algn="just">
              <a:buNone/>
            </a:pPr>
            <a:endParaRPr lang="tr-TR" sz="1500" dirty="0">
              <a:solidFill>
                <a:srgbClr val="0070C0"/>
              </a:solidFill>
              <a:latin typeface="Arial" panose="020B0604020202020204" pitchFamily="34" charset="0"/>
              <a:cs typeface="Arial" panose="020B0604020202020204" pitchFamily="34" charset="0"/>
            </a:endParaRPr>
          </a:p>
          <a:p>
            <a:pPr marL="0" indent="0" algn="just">
              <a:buNone/>
            </a:pPr>
            <a:r>
              <a:rPr lang="tr-TR" sz="1500" dirty="0">
                <a:solidFill>
                  <a:srgbClr val="0070C0"/>
                </a:solidFill>
                <a:latin typeface="Constantia" panose="02030602050306030303" pitchFamily="18" charset="0"/>
                <a:cs typeface="Arial" panose="020B0604020202020204" pitchFamily="34" charset="0"/>
              </a:rPr>
              <a:t>Müfredat İşlemleri</a:t>
            </a:r>
          </a:p>
          <a:p>
            <a:pPr algn="just">
              <a:buFontTx/>
              <a:buChar char="-"/>
            </a:pPr>
            <a:r>
              <a:rPr lang="tr-TR" sz="1500" dirty="0">
                <a:latin typeface="Constantia" panose="02030602050306030303" pitchFamily="18" charset="0"/>
                <a:cs typeface="Arial" panose="020B0604020202020204" pitchFamily="34" charset="0"/>
              </a:rPr>
              <a:t>Öğrenciler, kayıt olduğu yıldaki müfredata tabidirler.</a:t>
            </a:r>
          </a:p>
          <a:p>
            <a:pPr algn="just">
              <a:buFontTx/>
              <a:buChar char="-"/>
            </a:pPr>
            <a:r>
              <a:rPr lang="tr-TR" sz="1500" dirty="0">
                <a:latin typeface="Constantia" panose="02030602050306030303" pitchFamily="18" charset="0"/>
                <a:cs typeface="Arial" panose="020B0604020202020204" pitchFamily="34" charset="0"/>
              </a:rPr>
              <a:t>Sonraki  yıllardaki zorunlu derslerde yapılacak olan değişiklikler ders intibakı yapılarak, seçmeli gruplarda yapılacak olan değişikliklerde ise ilgili yıldaki gruba mutlaka dersi ekleme gerekiyor.</a:t>
            </a:r>
          </a:p>
          <a:p>
            <a:pPr algn="just">
              <a:buFontTx/>
              <a:buChar char="-"/>
            </a:pPr>
            <a:r>
              <a:rPr lang="tr-TR" sz="1500" dirty="0">
                <a:latin typeface="Constantia" panose="02030602050306030303" pitchFamily="18" charset="0"/>
                <a:cs typeface="Arial" panose="020B0604020202020204" pitchFamily="34" charset="0"/>
              </a:rPr>
              <a:t>Seçmeli Dersler Gruplandırma yapılmak zorundadır.</a:t>
            </a:r>
          </a:p>
          <a:p>
            <a:pPr algn="just">
              <a:buFontTx/>
              <a:buChar char="-"/>
            </a:pPr>
            <a:r>
              <a:rPr lang="tr-TR" sz="1500" dirty="0">
                <a:latin typeface="Constantia" panose="02030602050306030303" pitchFamily="18" charset="0"/>
                <a:cs typeface="Arial" panose="020B0604020202020204" pitchFamily="34" charset="0"/>
              </a:rPr>
              <a:t>Uygulama yapılacak.</a:t>
            </a:r>
          </a:p>
        </p:txBody>
      </p:sp>
    </p:spTree>
    <p:extLst>
      <p:ext uri="{BB962C8B-B14F-4D97-AF65-F5344CB8AC3E}">
        <p14:creationId xmlns:p14="http://schemas.microsoft.com/office/powerpoint/2010/main" val="1551314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6" name="İçerik Yer Tutucusu 5"/>
          <p:cNvSpPr>
            <a:spLocks noGrp="1"/>
          </p:cNvSpPr>
          <p:nvPr>
            <p:ph idx="1"/>
          </p:nvPr>
        </p:nvSpPr>
        <p:spPr>
          <a:xfrm>
            <a:off x="307818" y="2281645"/>
            <a:ext cx="11534115" cy="4390759"/>
          </a:xfrm>
        </p:spPr>
        <p:txBody>
          <a:bodyPr>
            <a:normAutofit/>
          </a:bodyPr>
          <a:lstStyle/>
          <a:p>
            <a:pPr marL="0" indent="0" algn="just">
              <a:buNone/>
            </a:pPr>
            <a:endParaRPr lang="tr-TR" sz="1500" dirty="0">
              <a:solidFill>
                <a:srgbClr val="0070C0"/>
              </a:solidFill>
              <a:latin typeface="Arial" panose="020B0604020202020204" pitchFamily="34" charset="0"/>
              <a:cs typeface="Arial" panose="020B0604020202020204" pitchFamily="34" charset="0"/>
            </a:endParaRPr>
          </a:p>
          <a:p>
            <a:pPr marL="0" indent="0" algn="just">
              <a:buNone/>
            </a:pPr>
            <a:r>
              <a:rPr lang="tr-TR" sz="1500" dirty="0">
                <a:solidFill>
                  <a:srgbClr val="0070C0"/>
                </a:solidFill>
                <a:latin typeface="Constantia" panose="02030602050306030303" pitchFamily="18" charset="0"/>
                <a:cs typeface="Arial" panose="020B0604020202020204" pitchFamily="34" charset="0"/>
              </a:rPr>
              <a:t>Ders Açma İşlemleri</a:t>
            </a:r>
          </a:p>
          <a:p>
            <a:pPr algn="just">
              <a:buFontTx/>
              <a:buChar char="-"/>
            </a:pPr>
            <a:r>
              <a:rPr lang="tr-TR" sz="1500" dirty="0">
                <a:latin typeface="Constantia" panose="02030602050306030303" pitchFamily="18" charset="0"/>
                <a:cs typeface="Arial" panose="020B0604020202020204" pitchFamily="34" charset="0"/>
              </a:rPr>
              <a:t>Eğer İntibaklar doğru yapıldı ve seçmeli gruplara dersler eklendi ise en son müfredattan dersler açılır.</a:t>
            </a:r>
          </a:p>
          <a:p>
            <a:pPr marL="0" indent="0" algn="just">
              <a:buNone/>
            </a:pPr>
            <a:r>
              <a:rPr lang="tr-TR" sz="1500" dirty="0">
                <a:latin typeface="Constantia" panose="02030602050306030303" pitchFamily="18" charset="0"/>
                <a:cs typeface="Arial" panose="020B0604020202020204" pitchFamily="34" charset="0"/>
              </a:rPr>
              <a:t>İki yöntem olabilir : </a:t>
            </a:r>
          </a:p>
          <a:p>
            <a:pPr marL="0" indent="0" algn="just">
              <a:buNone/>
            </a:pPr>
            <a:r>
              <a:rPr lang="tr-TR" sz="1500" dirty="0">
                <a:latin typeface="Constantia" panose="02030602050306030303" pitchFamily="18" charset="0"/>
                <a:cs typeface="Arial" panose="020B0604020202020204" pitchFamily="34" charset="0"/>
              </a:rPr>
              <a:t>Tanımlanan müfredattan ders açma veya geçmiş yıllarda açtığımız derslerden ders açma.</a:t>
            </a:r>
          </a:p>
          <a:p>
            <a:pPr marL="0" indent="0" algn="just">
              <a:buNone/>
            </a:pPr>
            <a:endParaRPr lang="tr-TR" sz="1500" dirty="0">
              <a:latin typeface="Constantia" panose="02030602050306030303" pitchFamily="18" charset="0"/>
              <a:cs typeface="Arial" panose="020B0604020202020204" pitchFamily="34" charset="0"/>
            </a:endParaRPr>
          </a:p>
          <a:p>
            <a:pPr marL="0" indent="0" algn="just">
              <a:buNone/>
            </a:pPr>
            <a:r>
              <a:rPr lang="tr-TR" sz="1500" dirty="0">
                <a:latin typeface="Constantia" panose="02030602050306030303" pitchFamily="18" charset="0"/>
                <a:cs typeface="Arial" panose="020B0604020202020204" pitchFamily="34" charset="0"/>
              </a:rPr>
              <a:t>Uygulama Yapılacak.</a:t>
            </a:r>
          </a:p>
        </p:txBody>
      </p:sp>
    </p:spTree>
    <p:extLst>
      <p:ext uri="{BB962C8B-B14F-4D97-AF65-F5344CB8AC3E}">
        <p14:creationId xmlns:p14="http://schemas.microsoft.com/office/powerpoint/2010/main" val="1934962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6" name="İçerik Yer Tutucusu 5"/>
          <p:cNvSpPr>
            <a:spLocks noGrp="1"/>
          </p:cNvSpPr>
          <p:nvPr>
            <p:ph idx="1"/>
          </p:nvPr>
        </p:nvSpPr>
        <p:spPr>
          <a:xfrm>
            <a:off x="307818" y="2281645"/>
            <a:ext cx="11534115" cy="4390759"/>
          </a:xfrm>
        </p:spPr>
        <p:txBody>
          <a:bodyPr>
            <a:normAutofit/>
          </a:bodyPr>
          <a:lstStyle/>
          <a:p>
            <a:pPr marL="0" indent="0" algn="just">
              <a:buNone/>
            </a:pPr>
            <a:endParaRPr lang="tr-TR" sz="1500" dirty="0">
              <a:solidFill>
                <a:srgbClr val="0070C0"/>
              </a:solidFill>
              <a:latin typeface="Arial" panose="020B0604020202020204" pitchFamily="34" charset="0"/>
              <a:cs typeface="Arial" panose="020B0604020202020204" pitchFamily="34" charset="0"/>
            </a:endParaRPr>
          </a:p>
          <a:p>
            <a:pPr marL="0" indent="0" algn="just">
              <a:buNone/>
            </a:pPr>
            <a:r>
              <a:rPr lang="tr-TR" sz="1500" dirty="0">
                <a:solidFill>
                  <a:srgbClr val="0070C0"/>
                </a:solidFill>
                <a:latin typeface="Constantia" panose="02030602050306030303" pitchFamily="18" charset="0"/>
                <a:cs typeface="Arial" panose="020B0604020202020204" pitchFamily="34" charset="0"/>
              </a:rPr>
              <a:t>Mezun Adayı İşlemleri</a:t>
            </a:r>
          </a:p>
          <a:p>
            <a:pPr algn="just">
              <a:buFontTx/>
              <a:buChar char="-"/>
            </a:pPr>
            <a:r>
              <a:rPr lang="tr-TR" sz="1500" dirty="0">
                <a:latin typeface="Constantia" panose="02030602050306030303" pitchFamily="18" charset="0"/>
                <a:cs typeface="Arial" panose="020B0604020202020204" pitchFamily="34" charset="0"/>
              </a:rPr>
              <a:t>Öğrenci Bilgi Sistemi Mezun Adayı İşlemleri menüsünden </a:t>
            </a:r>
            <a:r>
              <a:rPr lang="tr-TR" sz="1500" dirty="0" err="1">
                <a:latin typeface="Constantia" panose="02030602050306030303" pitchFamily="18" charset="0"/>
                <a:cs typeface="Arial" panose="020B0604020202020204" pitchFamily="34" charset="0"/>
              </a:rPr>
              <a:t>Akts</a:t>
            </a:r>
            <a:r>
              <a:rPr lang="tr-TR" sz="1500" dirty="0">
                <a:latin typeface="Constantia" panose="02030602050306030303" pitchFamily="18" charset="0"/>
                <a:cs typeface="Arial" panose="020B0604020202020204" pitchFamily="34" charset="0"/>
              </a:rPr>
              <a:t> vb. kontrolleri kişiselleştirerek sorgulama yapabilirsiniz ancak öğrencilerin tek tek transkriptlerini kontrol etmeniz gerekmektedir.</a:t>
            </a:r>
            <a:endParaRPr lang="tr-TR" dirty="0"/>
          </a:p>
        </p:txBody>
      </p:sp>
    </p:spTree>
    <p:extLst>
      <p:ext uri="{BB962C8B-B14F-4D97-AF65-F5344CB8AC3E}">
        <p14:creationId xmlns:p14="http://schemas.microsoft.com/office/powerpoint/2010/main" val="304227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6" name="İçerik Yer Tutucusu 5"/>
          <p:cNvSpPr>
            <a:spLocks noGrp="1"/>
          </p:cNvSpPr>
          <p:nvPr>
            <p:ph idx="1"/>
          </p:nvPr>
        </p:nvSpPr>
        <p:spPr>
          <a:xfrm>
            <a:off x="307818" y="2281645"/>
            <a:ext cx="11534115" cy="4390759"/>
          </a:xfrm>
        </p:spPr>
        <p:txBody>
          <a:bodyPr>
            <a:normAutofit/>
          </a:bodyPr>
          <a:lstStyle/>
          <a:p>
            <a:pPr marL="0" indent="0" algn="just">
              <a:buNone/>
            </a:pPr>
            <a:endParaRPr lang="tr-TR" sz="1500" dirty="0">
              <a:solidFill>
                <a:srgbClr val="0070C0"/>
              </a:solidFill>
              <a:latin typeface="Arial" panose="020B0604020202020204" pitchFamily="34" charset="0"/>
              <a:cs typeface="Arial" panose="020B0604020202020204" pitchFamily="34" charset="0"/>
            </a:endParaRPr>
          </a:p>
          <a:p>
            <a:pPr marL="0" indent="0" algn="just">
              <a:buNone/>
            </a:pPr>
            <a:r>
              <a:rPr lang="tr-TR" sz="1500" dirty="0">
                <a:solidFill>
                  <a:srgbClr val="0070C0"/>
                </a:solidFill>
                <a:latin typeface="Constantia" panose="02030602050306030303" pitchFamily="18" charset="0"/>
                <a:cs typeface="Arial" panose="020B0604020202020204" pitchFamily="34" charset="0"/>
              </a:rPr>
              <a:t>Yatay Geçiş Başvuru Modülü</a:t>
            </a:r>
          </a:p>
          <a:p>
            <a:pPr algn="just">
              <a:buFontTx/>
              <a:buChar char="-"/>
            </a:pPr>
            <a:r>
              <a:rPr lang="tr-TR" sz="1500" dirty="0">
                <a:solidFill>
                  <a:srgbClr val="FF0000"/>
                </a:solidFill>
              </a:rPr>
              <a:t>Not Ortalaması Göre Geçiş</a:t>
            </a:r>
          </a:p>
          <a:p>
            <a:pPr algn="just">
              <a:buFontTx/>
              <a:buChar char="-"/>
            </a:pPr>
            <a:r>
              <a:rPr lang="tr-TR" sz="1500" dirty="0" err="1"/>
              <a:t>Önlisans</a:t>
            </a:r>
            <a:r>
              <a:rPr lang="tr-TR" sz="1500" dirty="0"/>
              <a:t> ve lisans diploma programlarının hazırlık sınıfına; </a:t>
            </a:r>
            <a:r>
              <a:rPr lang="tr-TR" sz="1500" dirty="0" err="1"/>
              <a:t>önlisans</a:t>
            </a:r>
            <a:r>
              <a:rPr lang="tr-TR" sz="1500" dirty="0"/>
              <a:t> diploma programlarının ilk yarıyılı ile son yarıyılına, lisans diploma programlarının ilk iki yarıyılı ile son iki yarıyılına yatay geçiş </a:t>
            </a:r>
            <a:r>
              <a:rPr lang="tr-TR" sz="1500" err="1"/>
              <a:t>yapılamaz</a:t>
            </a:r>
            <a:r>
              <a:rPr lang="tr-TR" sz="1500"/>
              <a:t>.</a:t>
            </a:r>
          </a:p>
          <a:p>
            <a:pPr algn="just">
              <a:buFontTx/>
              <a:buChar char="-"/>
            </a:pPr>
            <a:r>
              <a:rPr lang="tr-TR" sz="1500"/>
              <a:t>Adayların </a:t>
            </a:r>
            <a:r>
              <a:rPr lang="tr-TR" sz="1500" dirty="0"/>
              <a:t>genel not ortalamasının %60'ı ile programın puan türünde yükseköğretime kayıt olduğu yıldaki ÖSYS/YKS puanının %40'ı baz alınarak yapılacaktır. DGS ile kayıt yaptırdığı lisans programının ilgili yıldaki YKS taban puanı dikkate alınır.</a:t>
            </a:r>
          </a:p>
          <a:p>
            <a:pPr algn="just">
              <a:buFontTx/>
              <a:buChar char="-"/>
            </a:pPr>
            <a:r>
              <a:rPr lang="tr-TR" sz="1500" dirty="0">
                <a:solidFill>
                  <a:srgbClr val="FF0000"/>
                </a:solidFill>
              </a:rPr>
              <a:t>Ek Madde 1</a:t>
            </a:r>
          </a:p>
          <a:p>
            <a:pPr algn="just">
              <a:buFontTx/>
              <a:buChar char="-"/>
            </a:pPr>
            <a:r>
              <a:rPr lang="tr-TR" sz="1500" dirty="0"/>
              <a:t>Sınıf fark etmeksizin Öğrencinin Sınava Girdiği yıldaki </a:t>
            </a:r>
            <a:r>
              <a:rPr lang="tr-TR" sz="1500" dirty="0" err="1"/>
              <a:t>Ösym</a:t>
            </a:r>
            <a:r>
              <a:rPr lang="tr-TR" sz="1500" dirty="0"/>
              <a:t> Puanı ile geçiş yapılabilir. Öğrencinin Sınava Girdiği yıldaki programın taban puanı dikkate alınır.</a:t>
            </a:r>
          </a:p>
          <a:p>
            <a:pPr algn="just">
              <a:buFontTx/>
              <a:buChar char="-"/>
            </a:pPr>
            <a:r>
              <a:rPr lang="tr-TR" sz="1500" dirty="0" err="1">
                <a:latin typeface="Constantia" panose="02030602050306030303" pitchFamily="18" charset="0"/>
                <a:cs typeface="Arial" panose="020B0604020202020204" pitchFamily="34" charset="0"/>
              </a:rPr>
              <a:t>Ösym</a:t>
            </a:r>
            <a:r>
              <a:rPr lang="tr-TR" sz="1500" dirty="0">
                <a:latin typeface="Constantia" panose="02030602050306030303" pitchFamily="18" charset="0"/>
                <a:cs typeface="Arial" panose="020B0604020202020204" pitchFamily="34" charset="0"/>
              </a:rPr>
              <a:t> Taban Puanlarının Öğrenci Bilgi sistemine eklenmesi gerekmektedir.</a:t>
            </a:r>
          </a:p>
          <a:p>
            <a:pPr algn="just">
              <a:buFontTx/>
              <a:buChar char="-"/>
            </a:pPr>
            <a:r>
              <a:rPr lang="tr-TR" sz="1500" dirty="0">
                <a:latin typeface="Constantia" panose="02030602050306030303" pitchFamily="18" charset="0"/>
                <a:cs typeface="Arial" panose="020B0604020202020204" pitchFamily="34" charset="0"/>
              </a:rPr>
              <a:t>Uygulama</a:t>
            </a:r>
          </a:p>
        </p:txBody>
      </p:sp>
    </p:spTree>
    <p:extLst>
      <p:ext uri="{BB962C8B-B14F-4D97-AF65-F5344CB8AC3E}">
        <p14:creationId xmlns:p14="http://schemas.microsoft.com/office/powerpoint/2010/main" val="2800265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6" name="İçerik Yer Tutucusu 5"/>
          <p:cNvSpPr>
            <a:spLocks noGrp="1"/>
          </p:cNvSpPr>
          <p:nvPr>
            <p:ph idx="1"/>
          </p:nvPr>
        </p:nvSpPr>
        <p:spPr>
          <a:xfrm>
            <a:off x="307818" y="2281645"/>
            <a:ext cx="11534115" cy="4390759"/>
          </a:xfrm>
        </p:spPr>
        <p:txBody>
          <a:bodyPr>
            <a:normAutofit/>
          </a:bodyPr>
          <a:lstStyle/>
          <a:p>
            <a:pPr marL="0" indent="0" algn="just">
              <a:buNone/>
            </a:pPr>
            <a:endParaRPr lang="tr-TR" sz="1500" dirty="0">
              <a:solidFill>
                <a:srgbClr val="0070C0"/>
              </a:solidFill>
              <a:latin typeface="Arial" panose="020B0604020202020204" pitchFamily="34" charset="0"/>
              <a:cs typeface="Arial" panose="020B0604020202020204" pitchFamily="34" charset="0"/>
            </a:endParaRPr>
          </a:p>
          <a:p>
            <a:pPr marL="0" indent="0" algn="just">
              <a:buNone/>
            </a:pPr>
            <a:r>
              <a:rPr lang="tr-TR" sz="1500" dirty="0">
                <a:solidFill>
                  <a:srgbClr val="0070C0"/>
                </a:solidFill>
                <a:latin typeface="Constantia" panose="02030602050306030303" pitchFamily="18" charset="0"/>
                <a:cs typeface="Arial" panose="020B0604020202020204" pitchFamily="34" charset="0"/>
              </a:rPr>
              <a:t>Bologna Bilgi Paketi</a:t>
            </a:r>
          </a:p>
          <a:p>
            <a:pPr algn="just">
              <a:buFontTx/>
              <a:buChar char="-"/>
            </a:pPr>
            <a:r>
              <a:rPr lang="tr-TR" sz="1500" dirty="0"/>
              <a:t>Bologna Bilgi Paketi menüsünün Bölüm Başkanları ve Dersin Akademik Personeli tarafından doldurulması gerekmektedir. Üst koşul vb. kısımlarda yapılacak olan güncellemeler için Daire Başkanlığımız ile iletişime geçmeniz gerekmektedir.</a:t>
            </a:r>
          </a:p>
          <a:p>
            <a:pPr algn="just">
              <a:buFontTx/>
              <a:buChar char="-"/>
            </a:pPr>
            <a:endParaRPr lang="tr-TR" sz="1500" dirty="0">
              <a:latin typeface="Constantia" panose="02030602050306030303" pitchFamily="18" charset="0"/>
              <a:cs typeface="Arial" panose="020B0604020202020204" pitchFamily="34" charset="0"/>
            </a:endParaRPr>
          </a:p>
        </p:txBody>
      </p:sp>
    </p:spTree>
    <p:extLst>
      <p:ext uri="{BB962C8B-B14F-4D97-AF65-F5344CB8AC3E}">
        <p14:creationId xmlns:p14="http://schemas.microsoft.com/office/powerpoint/2010/main" val="4253687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6" name="İçerik Yer Tutucusu 5"/>
          <p:cNvSpPr>
            <a:spLocks noGrp="1"/>
          </p:cNvSpPr>
          <p:nvPr>
            <p:ph idx="1"/>
          </p:nvPr>
        </p:nvSpPr>
        <p:spPr>
          <a:xfrm>
            <a:off x="307818" y="2281645"/>
            <a:ext cx="11534115" cy="4390759"/>
          </a:xfrm>
        </p:spPr>
        <p:txBody>
          <a:bodyPr>
            <a:normAutofit/>
          </a:bodyPr>
          <a:lstStyle/>
          <a:p>
            <a:pPr marL="0" indent="0" algn="just">
              <a:buNone/>
            </a:pPr>
            <a:endParaRPr lang="tr-TR" sz="1500" dirty="0">
              <a:solidFill>
                <a:srgbClr val="0070C0"/>
              </a:solidFill>
              <a:latin typeface="Arial" panose="020B0604020202020204" pitchFamily="34" charset="0"/>
              <a:cs typeface="Arial" panose="020B0604020202020204" pitchFamily="34" charset="0"/>
            </a:endParaRPr>
          </a:p>
          <a:p>
            <a:pPr marL="0" indent="0" algn="just">
              <a:buNone/>
            </a:pPr>
            <a:r>
              <a:rPr lang="tr-TR" sz="1500" dirty="0">
                <a:solidFill>
                  <a:srgbClr val="0070C0"/>
                </a:solidFill>
                <a:latin typeface="Constantia" panose="02030602050306030303" pitchFamily="18" charset="0"/>
                <a:cs typeface="Arial" panose="020B0604020202020204" pitchFamily="34" charset="0"/>
              </a:rPr>
              <a:t>Raporlar</a:t>
            </a:r>
          </a:p>
          <a:p>
            <a:pPr marL="0" indent="0" algn="just">
              <a:buNone/>
            </a:pPr>
            <a:r>
              <a:rPr lang="tr-TR" sz="1500" dirty="0">
                <a:latin typeface="Constantia" panose="02030602050306030303" pitchFamily="18" charset="0"/>
                <a:cs typeface="Arial" panose="020B0604020202020204" pitchFamily="34" charset="0"/>
              </a:rPr>
              <a:t>Uygulama</a:t>
            </a:r>
          </a:p>
          <a:p>
            <a:pPr algn="just">
              <a:buFontTx/>
              <a:buChar char="-"/>
            </a:pPr>
            <a:endParaRPr lang="tr-TR" sz="1500" dirty="0">
              <a:latin typeface="Constantia" panose="02030602050306030303" pitchFamily="18" charset="0"/>
              <a:cs typeface="Arial" panose="020B0604020202020204" pitchFamily="34" charset="0"/>
            </a:endParaRPr>
          </a:p>
        </p:txBody>
      </p:sp>
    </p:spTree>
    <p:extLst>
      <p:ext uri="{BB962C8B-B14F-4D97-AF65-F5344CB8AC3E}">
        <p14:creationId xmlns:p14="http://schemas.microsoft.com/office/powerpoint/2010/main" val="333326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UST_BASLIK.png" descr="UST_BASLIK.png"/>
          <p:cNvPicPr>
            <a:picLocks noChangeAspect="1"/>
          </p:cNvPicPr>
          <p:nvPr/>
        </p:nvPicPr>
        <p:blipFill>
          <a:blip r:embed="rId2">
            <a:extLst/>
          </a:blip>
          <a:stretch>
            <a:fillRect/>
          </a:stretch>
        </p:blipFill>
        <p:spPr>
          <a:xfrm>
            <a:off x="0" y="0"/>
            <a:ext cx="12192001" cy="2011053"/>
          </a:xfrm>
          <a:prstGeom prst="rect">
            <a:avLst/>
          </a:prstGeom>
          <a:ln w="12700">
            <a:miter lim="400000"/>
          </a:ln>
        </p:spPr>
      </p:pic>
      <p:sp>
        <p:nvSpPr>
          <p:cNvPr id="6" name="İçerik Yer Tutucusu 5"/>
          <p:cNvSpPr>
            <a:spLocks noGrp="1"/>
          </p:cNvSpPr>
          <p:nvPr>
            <p:ph idx="1"/>
          </p:nvPr>
        </p:nvSpPr>
        <p:spPr>
          <a:xfrm>
            <a:off x="307818" y="2281645"/>
            <a:ext cx="11534115" cy="4390759"/>
          </a:xfrm>
        </p:spPr>
        <p:txBody>
          <a:bodyPr>
            <a:normAutofit/>
          </a:bodyPr>
          <a:lstStyle/>
          <a:p>
            <a:pPr marL="0" indent="0" algn="just">
              <a:buNone/>
            </a:pPr>
            <a:endParaRPr lang="tr-TR" sz="1500" dirty="0">
              <a:solidFill>
                <a:srgbClr val="0070C0"/>
              </a:solidFill>
              <a:latin typeface="Arial" panose="020B0604020202020204" pitchFamily="34" charset="0"/>
              <a:cs typeface="Arial" panose="020B0604020202020204" pitchFamily="34" charset="0"/>
            </a:endParaRPr>
          </a:p>
          <a:p>
            <a:pPr marL="0" indent="0" algn="just">
              <a:buNone/>
            </a:pPr>
            <a:r>
              <a:rPr lang="tr-TR" sz="1500" dirty="0">
                <a:solidFill>
                  <a:srgbClr val="0070C0"/>
                </a:solidFill>
                <a:latin typeface="Constantia" panose="02030602050306030303" pitchFamily="18" charset="0"/>
                <a:cs typeface="Arial" panose="020B0604020202020204" pitchFamily="34" charset="0"/>
              </a:rPr>
              <a:t>ASAL Askerlik İşlemleri</a:t>
            </a:r>
          </a:p>
          <a:p>
            <a:pPr marL="0" indent="0" algn="just">
              <a:buNone/>
            </a:pPr>
            <a:endParaRPr lang="tr-TR" sz="1500" dirty="0">
              <a:solidFill>
                <a:srgbClr val="0070C0"/>
              </a:solidFill>
              <a:latin typeface="Constantia" panose="02030602050306030303" pitchFamily="18" charset="0"/>
              <a:cs typeface="Arial" panose="020B0604020202020204" pitchFamily="34" charset="0"/>
            </a:endParaRPr>
          </a:p>
          <a:p>
            <a:r>
              <a:rPr lang="tr-TR" sz="1600" dirty="0"/>
              <a:t> Erkek öğrenciler için, Öğrenci Rehber - Genel Bilgiler - Askerlik Bilgileri menüsünden öğrenci bazlı işlemi yapabilir.</a:t>
            </a:r>
          </a:p>
          <a:p>
            <a:r>
              <a:rPr lang="tr-TR" sz="1600" dirty="0"/>
              <a:t>Ayrıca, Her dönem, </a:t>
            </a:r>
            <a:r>
              <a:rPr lang="tr-TR" sz="1600" dirty="0" err="1"/>
              <a:t>Yöksis</a:t>
            </a:r>
            <a:r>
              <a:rPr lang="tr-TR" sz="1600" dirty="0"/>
              <a:t> ve ÖSYM İşlemleri – </a:t>
            </a:r>
            <a:r>
              <a:rPr lang="tr-TR" sz="1600" dirty="0" err="1"/>
              <a:t>Yöksis</a:t>
            </a:r>
            <a:r>
              <a:rPr lang="tr-TR" sz="1600" dirty="0"/>
              <a:t> Asal Askerlik İşlemleri menüsünden toplu olarak ta askerlik erteleme veya iptal işlemi yapabilirsiniz.  İşlemde sorgu sınırı olduğundan program bazlı yapmanız gerekmektedir.</a:t>
            </a:r>
          </a:p>
          <a:p>
            <a:r>
              <a:rPr lang="tr-TR" sz="1600" dirty="0"/>
              <a:t>Örneğin kendi isteği ile kaydını sildiren erkek bir öğrenci için , Öğrenci Rehber - Genel Bilgiler - Askerlik Bilgileri menüsünden Teklif Türü – İptal – İptal Nedeni – Terk Olduğundan (35C-1 YURTİÇİ ÖĞRENCİ) 502 seçilmelidir. Mezun </a:t>
            </a:r>
            <a:r>
              <a:rPr lang="tr-TR" sz="1600" dirty="0" err="1"/>
              <a:t>v.b</a:t>
            </a:r>
            <a:r>
              <a:rPr lang="tr-TR" sz="1600" dirty="0"/>
              <a:t>. </a:t>
            </a:r>
            <a:r>
              <a:rPr lang="tr-TR" sz="1600" dirty="0" err="1"/>
              <a:t>İlişkiği</a:t>
            </a:r>
            <a:r>
              <a:rPr lang="tr-TR" sz="1600" dirty="0"/>
              <a:t> kesilen tüm öğrenciler için bu işlemin yapılması gerekmektedir.  </a:t>
            </a:r>
          </a:p>
          <a:p>
            <a:pPr marL="0" indent="0" algn="just">
              <a:buNone/>
            </a:pPr>
            <a:endParaRPr lang="tr-TR" sz="1500" dirty="0">
              <a:solidFill>
                <a:srgbClr val="0070C0"/>
              </a:solidFill>
              <a:latin typeface="Constantia" panose="02030602050306030303" pitchFamily="18" charset="0"/>
              <a:cs typeface="Arial" panose="020B0604020202020204" pitchFamily="34" charset="0"/>
            </a:endParaRPr>
          </a:p>
        </p:txBody>
      </p:sp>
    </p:spTree>
    <p:extLst>
      <p:ext uri="{BB962C8B-B14F-4D97-AF65-F5344CB8AC3E}">
        <p14:creationId xmlns:p14="http://schemas.microsoft.com/office/powerpoint/2010/main" val="1951586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3325</TotalTime>
  <Words>496</Words>
  <Application>Microsoft Office PowerPoint</Application>
  <PresentationFormat>Geniş ekran</PresentationFormat>
  <Paragraphs>59</Paragraphs>
  <Slides>10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Arial</vt:lpstr>
      <vt:lpstr>Calibri</vt:lpstr>
      <vt:lpstr>Calibri Light</vt:lpstr>
      <vt:lpstr>Constantia</vt:lpstr>
      <vt:lpstr>Soho Gothic Pro</vt:lpstr>
      <vt:lpstr>Soho Gothic Pro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MUSTAFA PARLAK</cp:lastModifiedBy>
  <cp:revision>232</cp:revision>
  <cp:lastPrinted>2018-09-25T05:41:04Z</cp:lastPrinted>
  <dcterms:created xsi:type="dcterms:W3CDTF">2018-09-01T15:29:14Z</dcterms:created>
  <dcterms:modified xsi:type="dcterms:W3CDTF">2023-10-31T12:19:37Z</dcterms:modified>
</cp:coreProperties>
</file>